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12192000" cy="6858000"/>
  <p:notesSz cx="12192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91"/>
  </p:normalViewPr>
  <p:slideViewPr>
    <p:cSldViewPr>
      <p:cViewPr varScale="1">
        <p:scale>
          <a:sx n="82" d="100"/>
          <a:sy n="82" d="100"/>
        </p:scale>
        <p:origin x="691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userDrawn="1">
  <p:cSld name="1_Titelfoli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Titel und vertikaler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1_Vertikaler Titel u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2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3_Titel und Inhal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preserve="1" userDrawn="1">
  <p:cSld name="Abschnitts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Abschnitts-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9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4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Zwei Inhalt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Vergleich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9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9" y="2505074"/>
            <a:ext cx="5157787" cy="36845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  <a:prstGeom prst="rect">
            <a:avLst/>
          </a:prstGeom>
        </p:spPr>
        <p:txBody>
          <a:bodyPr/>
          <a:lstStyle/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Nur Titel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8200" y="365126"/>
            <a:ext cx="10515600" cy="132556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Le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Inhalt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6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  <a:p>
            <a:pPr lvl="1">
              <a:defRPr/>
            </a:pPr>
            <a:r>
              <a:rPr lang="de-DE"/>
              <a:t>Zweite Ebene</a:t>
            </a:r>
            <a:endParaRPr/>
          </a:p>
          <a:p>
            <a:pPr lvl="2">
              <a:defRPr/>
            </a:pPr>
            <a:r>
              <a:rPr lang="de-DE"/>
              <a:t>Dritte Ebene</a:t>
            </a:r>
            <a:endParaRPr/>
          </a:p>
          <a:p>
            <a:pPr lvl="3">
              <a:defRPr/>
            </a:pPr>
            <a:r>
              <a:rPr lang="de-DE"/>
              <a:t>Vierte Ebene</a:t>
            </a:r>
            <a:endParaRPr/>
          </a:p>
          <a:p>
            <a:pPr lvl="4">
              <a:defRPr/>
            </a:pPr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9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Bild mit Überschrif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9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6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de-DE"/>
              <a:t>Bild durch Klicken auf Symbol hinzufügen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9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de-DE"/>
              <a:t>Mastertextformat bearbeiten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764DE79-268F-4C1A-8933-263129D2AF90}" type="datetimeFigureOut">
              <a:rPr lang="en-US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8F63A3B-78C7-47BE-AE5E-E10140E04643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B034B3C-881C-4600-AE93-A03E9E3F81E9}"/>
              </a:ext>
            </a:extLst>
          </p:cNvPr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" y="0"/>
            <a:ext cx="1218963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</p:sldLayoutIdLst>
  <p:hf hdr="0" dt="0"/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 txBox="1"/>
          <p:nvPr/>
        </p:nvSpPr>
        <p:spPr bwMode="auto">
          <a:xfrm>
            <a:off x="1623794" y="537425"/>
            <a:ext cx="8921552" cy="369332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>
            <a:spAutoFit/>
          </a:bodyPr>
          <a:lstStyle>
            <a:lvl1pPr algn="l">
              <a:defRPr sz="2400">
                <a:latin typeface="Arial"/>
                <a:ea typeface="Arial"/>
                <a:cs typeface="Arial"/>
              </a:defRPr>
            </a:lvl1pPr>
          </a:lstStyle>
          <a:p>
            <a:pPr algn="ctr">
              <a:defRPr/>
            </a:pPr>
            <a:r>
              <a:rPr lang="ru-RU" sz="1200" dirty="0">
                <a:solidFill>
                  <a:srgbClr val="0D2E64"/>
                </a:solidFill>
                <a:latin typeface="Tahoma"/>
                <a:ea typeface="Tahoma"/>
                <a:cs typeface="Tahoma"/>
              </a:rPr>
              <a:t>Имя Фамилия, Имя Фамилия, </a:t>
            </a:r>
            <a:endParaRPr lang="en-US" sz="1200" b="0" i="0" u="none" strike="noStrike" dirty="0">
              <a:solidFill>
                <a:srgbClr val="0D2E64"/>
              </a:solidFill>
              <a:latin typeface="Tahoma"/>
              <a:ea typeface="Tahoma"/>
              <a:cs typeface="Tahoma"/>
            </a:endParaRPr>
          </a:p>
          <a:p>
            <a:pPr algn="ctr">
              <a:defRPr/>
            </a:pPr>
            <a:r>
              <a:rPr lang="ru-RU" sz="1200" b="0" i="0" u="none" strike="noStrike" dirty="0">
                <a:solidFill>
                  <a:srgbClr val="0D2E64"/>
                </a:solidFill>
                <a:latin typeface="Tahoma"/>
                <a:ea typeface="Tahoma"/>
                <a:cs typeface="Tahoma"/>
              </a:rPr>
              <a:t>Название университета</a:t>
            </a:r>
            <a:endParaRPr lang="en-US" sz="1200" b="0" i="0" u="none" strike="noStrike" dirty="0">
              <a:solidFill>
                <a:srgbClr val="0D2E64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10" name="Rectangle 6"/>
          <p:cNvSpPr txBox="1"/>
          <p:nvPr/>
        </p:nvSpPr>
        <p:spPr bwMode="auto">
          <a:xfrm>
            <a:off x="263352" y="1207059"/>
            <a:ext cx="8631856" cy="5209311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</a:defRPr>
            </a:lvl1pPr>
          </a:lstStyle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История вопроса.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Имитация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септопластики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у крыс путем скарификации слизистой оболочки носовой перегородки приводит к изменениям в поведении животных, дисбалансу в вегетативной нервной системе и появлению темных нейронов в гиппокампе.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Times New Roman"/>
                <a:ea typeface="Calibri"/>
                <a:cs typeface="Times New Roman"/>
              </a:rPr>
              <a:t>Цель. 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изучить местный эффект моделирующей </a:t>
            </a:r>
            <a:r>
              <a:rPr lang="ru-RU" sz="1400" dirty="0" err="1">
                <a:latin typeface="Times New Roman"/>
                <a:ea typeface="Calibri"/>
                <a:cs typeface="Times New Roman"/>
              </a:rPr>
              <a:t>септопластики</a:t>
            </a:r>
            <a:r>
              <a:rPr lang="ru-RU" sz="1400" dirty="0">
                <a:latin typeface="Times New Roman"/>
                <a:ea typeface="Calibri"/>
                <a:cs typeface="Times New Roman"/>
              </a:rPr>
              <a:t> у крыс при скарификации носовой перегородки.</a:t>
            </a:r>
          </a:p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Times New Roman"/>
                <a:cs typeface="Times New Roman"/>
              </a:rPr>
              <a:t>Методы. </a:t>
            </a:r>
            <a:r>
              <a:rPr lang="ru-RU" sz="1400" dirty="0">
                <a:latin typeface="Times New Roman"/>
                <a:cs typeface="Times New Roman"/>
              </a:rPr>
              <a:t>У 10 крыс-самцов линии </a:t>
            </a:r>
            <a:r>
              <a:rPr lang="ru-RU" sz="1400" dirty="0" err="1">
                <a:latin typeface="Times New Roman"/>
                <a:cs typeface="Times New Roman"/>
              </a:rPr>
              <a:t>Вистар</a:t>
            </a:r>
            <a:r>
              <a:rPr lang="ru-RU" sz="1400" dirty="0">
                <a:latin typeface="Times New Roman"/>
                <a:cs typeface="Times New Roman"/>
              </a:rPr>
              <a:t> опытной группы (</a:t>
            </a:r>
            <a:r>
              <a:rPr lang="ru-RU" sz="1400" dirty="0" err="1">
                <a:latin typeface="Times New Roman"/>
                <a:cs typeface="Times New Roman"/>
              </a:rPr>
              <a:t>ExpG</a:t>
            </a:r>
            <a:r>
              <a:rPr lang="ru-RU" sz="1400" dirty="0">
                <a:latin typeface="Times New Roman"/>
                <a:cs typeface="Times New Roman"/>
              </a:rPr>
              <a:t>) была проведена скарификация </a:t>
            </a:r>
            <a:r>
              <a:rPr lang="ru-RU" sz="1400" dirty="0" err="1">
                <a:latin typeface="Times New Roman"/>
                <a:cs typeface="Times New Roman"/>
              </a:rPr>
              <a:t>слизисто-надхрящничного</a:t>
            </a:r>
            <a:r>
              <a:rPr lang="ru-RU" sz="1400" dirty="0">
                <a:latin typeface="Times New Roman"/>
                <a:cs typeface="Times New Roman"/>
              </a:rPr>
              <a:t> слоя носовой перегородки. Контрольную группу (КГ) составили 5 крыс-самцов той же линии. Животных забивали через 3 дня после операции. После декальцинации лицевого скелета крыс гистологические срезы окрашивали H&amp;E. Для статистического анализа полученных результатов был использован критерий Манна-Уитни.</a:t>
            </a:r>
          </a:p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 dirty="0">
                <a:latin typeface="Times New Roman"/>
                <a:cs typeface="Times New Roman"/>
              </a:rPr>
              <a:t>Результаты. </a:t>
            </a:r>
            <a:r>
              <a:rPr lang="ru-RU" sz="1400" dirty="0">
                <a:latin typeface="Times New Roman"/>
                <a:cs typeface="Times New Roman"/>
              </a:rPr>
              <a:t>При </a:t>
            </a:r>
            <a:r>
              <a:rPr lang="en-US" sz="1400" dirty="0" err="1">
                <a:latin typeface="Times New Roman"/>
                <a:cs typeface="Times New Roman"/>
              </a:rPr>
              <a:t>ExpG</a:t>
            </a:r>
            <a:r>
              <a:rPr lang="ru-RU" sz="1400" dirty="0">
                <a:latin typeface="Times New Roman"/>
                <a:cs typeface="Times New Roman"/>
              </a:rPr>
              <a:t> в местах скарификации носовой перегородки количество лейкоцитов составило 45,43 ± 1,07 мкм. Средние значения этого показателя для каждой крысы в </a:t>
            </a:r>
            <a:r>
              <a:rPr lang="en-US" sz="1400" dirty="0" err="1">
                <a:latin typeface="Times New Roman"/>
                <a:cs typeface="Times New Roman"/>
              </a:rPr>
              <a:t>ExpG</a:t>
            </a:r>
            <a:r>
              <a:rPr lang="ru-RU" sz="1400" dirty="0">
                <a:latin typeface="Times New Roman"/>
                <a:cs typeface="Times New Roman"/>
              </a:rPr>
              <a:t> не отличались (р &lt;0,001). </a:t>
            </a:r>
            <a:endParaRPr lang="ru-RU" sz="1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dirty="0">
                <a:latin typeface="Times New Roman"/>
                <a:cs typeface="Times New Roman"/>
              </a:rPr>
              <a:t>Наблюдались отек, гиперемия и </a:t>
            </a:r>
            <a:r>
              <a:rPr lang="ru-RU" sz="1400" dirty="0" err="1">
                <a:latin typeface="Times New Roman"/>
                <a:cs typeface="Times New Roman"/>
              </a:rPr>
              <a:t>диапедезные</a:t>
            </a:r>
            <a:r>
              <a:rPr lang="ru-RU" sz="1400" dirty="0">
                <a:latin typeface="Times New Roman"/>
                <a:cs typeface="Times New Roman"/>
              </a:rPr>
              <a:t> кровоизлияния в подслизистую оболочку. Очаговые </a:t>
            </a:r>
            <a:r>
              <a:rPr lang="ru-RU" sz="1400" dirty="0" err="1">
                <a:latin typeface="Times New Roman"/>
                <a:cs typeface="Times New Roman"/>
              </a:rPr>
              <a:t>перидуктальные</a:t>
            </a:r>
            <a:r>
              <a:rPr lang="ru-RU" sz="1400" dirty="0">
                <a:latin typeface="Times New Roman"/>
                <a:cs typeface="Times New Roman"/>
              </a:rPr>
              <a:t> </a:t>
            </a:r>
            <a:r>
              <a:rPr lang="ru-RU" sz="1400" dirty="0" err="1">
                <a:latin typeface="Times New Roman"/>
                <a:cs typeface="Times New Roman"/>
              </a:rPr>
              <a:t>мононуклеарные</a:t>
            </a:r>
            <a:r>
              <a:rPr lang="ru-RU" sz="1400" dirty="0">
                <a:latin typeface="Times New Roman"/>
                <a:cs typeface="Times New Roman"/>
              </a:rPr>
              <a:t> инфильтраты в железе. Отмечено сужение общих носовых ходов из-за отека, который покрывал носовую перегородку, прилегающую к зоне повреждения.</a:t>
            </a:r>
          </a:p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 dirty="0">
                <a:solidFill>
                  <a:schemeClr val="tx2"/>
                </a:solidFill>
                <a:latin typeface="Times New Roman"/>
                <a:cs typeface="Times New Roman"/>
              </a:rPr>
              <a:t>Вывод. </a:t>
            </a:r>
            <a:r>
              <a:rPr lang="ru-RU" sz="1400" dirty="0">
                <a:solidFill>
                  <a:schemeClr val="tx2"/>
                </a:solidFill>
                <a:latin typeface="Times New Roman"/>
                <a:cs typeface="Times New Roman"/>
              </a:rPr>
              <a:t>Скарификация носовой перегородки у крыс сопровождается характерными воспалительными явлениями, как в местах непосредственного повреждения, так и в областях, близких к ним. Таким образом, данный метод повреждения слизистой оболочки носа имитирует воспаление после </a:t>
            </a:r>
            <a:r>
              <a:rPr lang="ru-RU" sz="1400" dirty="0" err="1">
                <a:solidFill>
                  <a:schemeClr val="tx2"/>
                </a:solidFill>
                <a:latin typeface="Times New Roman"/>
                <a:cs typeface="Times New Roman"/>
              </a:rPr>
              <a:t>септопластики</a:t>
            </a:r>
            <a:r>
              <a:rPr lang="ru-RU" sz="1400" dirty="0">
                <a:solidFill>
                  <a:schemeClr val="tx2"/>
                </a:solidFill>
                <a:latin typeface="Times New Roman"/>
                <a:cs typeface="Times New Roman"/>
              </a:rPr>
              <a:t> у человека</a:t>
            </a:r>
          </a:p>
          <a:p>
            <a:pPr>
              <a:lnSpc>
                <a:spcPct val="114999"/>
              </a:lnSpc>
              <a:spcAft>
                <a:spcPts val="1000"/>
              </a:spcAft>
              <a:defRPr/>
            </a:pPr>
            <a:r>
              <a:rPr lang="ru-RU" sz="1400" b="1" dirty="0">
                <a:solidFill>
                  <a:srgbClr val="FF0000"/>
                </a:solidFill>
                <a:latin typeface="Times New Roman"/>
                <a:cs typeface="Times New Roman"/>
              </a:rPr>
              <a:t>Пример оформления текстовой части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1" name="Rectangle 7"/>
          <p:cNvSpPr txBox="1"/>
          <p:nvPr/>
        </p:nvSpPr>
        <p:spPr bwMode="auto">
          <a:xfrm>
            <a:off x="0" y="205329"/>
            <a:ext cx="12169140" cy="246349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>
            <a:spAutoFit/>
          </a:bodyPr>
          <a:lstStyle>
            <a:lvl1pPr algn="l">
              <a:defRPr sz="3200" b="1">
                <a:latin typeface="Arial"/>
                <a:ea typeface="Arial"/>
                <a:cs typeface="Arial"/>
              </a:defRPr>
            </a:lvl1pPr>
          </a:lstStyle>
          <a:p>
            <a:pPr algn="ctr">
              <a:defRPr/>
            </a:pPr>
            <a:r>
              <a:rPr lang="ru-RU" sz="1600" dirty="0">
                <a:solidFill>
                  <a:srgbClr val="0D2E64"/>
                </a:solidFill>
                <a:latin typeface="Tahoma"/>
                <a:ea typeface="Tahoma"/>
                <a:cs typeface="Tahoma"/>
              </a:rPr>
              <a:t>Название</a:t>
            </a:r>
            <a:endParaRPr lang="en-US" sz="1600" dirty="0">
              <a:solidFill>
                <a:srgbClr val="0D2E64"/>
              </a:solidFill>
              <a:latin typeface="Tahoma"/>
              <a:ea typeface="Tahoma"/>
              <a:cs typeface="Tahoma"/>
            </a:endParaRPr>
          </a:p>
        </p:txBody>
      </p:sp>
      <p:sp>
        <p:nvSpPr>
          <p:cNvPr id="20" name="Rectangle 3"/>
          <p:cNvSpPr txBox="1"/>
          <p:nvPr/>
        </p:nvSpPr>
        <p:spPr bwMode="auto">
          <a:xfrm>
            <a:off x="9150077" y="5992053"/>
            <a:ext cx="2447835" cy="161583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 anchor="ctr">
            <a:spAutoFit/>
          </a:bodyPr>
          <a:lstStyle>
            <a:lvl1pPr>
              <a:lnSpc>
                <a:spcPct val="110000"/>
              </a:lnSpc>
              <a:defRPr sz="2400" b="1">
                <a:latin typeface="Arial"/>
                <a:ea typeface="Arial"/>
                <a:cs typeface="Arial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ru-RU" sz="1050" dirty="0"/>
              <a:t>Рис. 2 </a:t>
            </a:r>
            <a:r>
              <a:rPr lang="ru-RU" sz="1050" b="0" dirty="0"/>
              <a:t>Название</a:t>
            </a:r>
            <a:endParaRPr lang="de-DE" sz="1000" b="0" dirty="0"/>
          </a:p>
        </p:txBody>
      </p:sp>
      <p:sp>
        <p:nvSpPr>
          <p:cNvPr id="22" name="Rectangle 6"/>
          <p:cNvSpPr txBox="1"/>
          <p:nvPr/>
        </p:nvSpPr>
        <p:spPr bwMode="auto">
          <a:xfrm>
            <a:off x="9160744" y="3479368"/>
            <a:ext cx="2556346" cy="161583"/>
          </a:xfrm>
          <a:prstGeom prst="rect">
            <a:avLst/>
          </a:prstGeom>
          <a:ln w="12700">
            <a:miter lim="400000"/>
          </a:ln>
        </p:spPr>
        <p:txBody>
          <a:bodyPr wrap="square" lIns="0" tIns="0" rIns="0" bIns="0">
            <a:spAutoFit/>
          </a:bodyPr>
          <a:lstStyle>
            <a:lvl1pPr algn="just">
              <a:lnSpc>
                <a:spcPct val="140000"/>
              </a:lnSpc>
              <a:defRPr sz="1600">
                <a:latin typeface="Arial"/>
                <a:ea typeface="Arial"/>
                <a:cs typeface="Arial"/>
              </a:defRPr>
            </a:lvl1pPr>
          </a:lstStyle>
          <a:p>
            <a:pPr algn="ctr">
              <a:lnSpc>
                <a:spcPct val="100000"/>
              </a:lnSpc>
              <a:defRPr/>
            </a:pPr>
            <a:r>
              <a:rPr lang="ru-RU" sz="1050" b="1" dirty="0"/>
              <a:t>Рис. 1 </a:t>
            </a:r>
            <a:r>
              <a:rPr lang="ru-RU" sz="1050" dirty="0"/>
              <a:t>Название</a:t>
            </a:r>
            <a:endParaRPr lang="de-DE" sz="1000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9150077" y="1207059"/>
            <a:ext cx="2567013" cy="2186562"/>
          </a:xfrm>
          <a:prstGeom prst="rect">
            <a:avLst/>
          </a:prstGeom>
          <a:solidFill>
            <a:srgbClr val="0D2E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160744" y="3747876"/>
            <a:ext cx="2567013" cy="2186562"/>
          </a:xfrm>
          <a:prstGeom prst="rect">
            <a:avLst/>
          </a:prstGeom>
          <a:solidFill>
            <a:srgbClr val="0D2E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</TotalTime>
  <Words>240</Words>
  <Application>Microsoft Office PowerPoint</Application>
  <DocSecurity>0</DocSecurity>
  <PresentationFormat>Широкоэкранный</PresentationFormat>
  <Paragraphs>12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Tahoma</vt:lpstr>
      <vt:lpstr>Times New Roman</vt:lpstr>
      <vt:lpstr>Office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subject/>
  <dc:creator>Adam Wojtkowski</dc:creator>
  <cp:keywords/>
  <dc:description/>
  <cp:lastModifiedBy>Чистохина Лиза</cp:lastModifiedBy>
  <cp:revision>34</cp:revision>
  <dcterms:modified xsi:type="dcterms:W3CDTF">2025-04-28T12:07:49Z</dcterms:modified>
  <cp:category/>
  <dc:identifier/>
  <cp:contentStatus/>
  <dc:language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0x0101009974A03683C16745ABBE287E7CFD9012</vt:lpwstr>
  </property>
</Properties>
</file>